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5" r:id="rId1"/>
    <p:sldMasterId id="2147483740" r:id="rId2"/>
  </p:sldMasterIdLst>
  <p:notesMasterIdLst>
    <p:notesMasterId r:id="rId7"/>
  </p:notesMasterIdLst>
  <p:handoutMasterIdLst>
    <p:handoutMasterId r:id="rId8"/>
  </p:handoutMasterIdLst>
  <p:sldIdLst>
    <p:sldId id="279" r:id="rId3"/>
    <p:sldId id="280" r:id="rId4"/>
    <p:sldId id="281" r:id="rId5"/>
    <p:sldId id="278" r:id="rId6"/>
  </p:sldIdLst>
  <p:sldSz cx="9144000" cy="6858000" type="screen4x3"/>
  <p:notesSz cx="6732588" cy="9855200"/>
  <p:defaultTextStyle>
    <a:defPPr>
      <a:defRPr lang="en-GB"/>
    </a:defPPr>
    <a:lvl1pPr algn="l" rtl="0" eaLnBrk="0" fontAlgn="base" hangingPunct="0">
      <a:spcBef>
        <a:spcPct val="0"/>
      </a:spcBef>
      <a:spcAft>
        <a:spcPct val="0"/>
      </a:spcAft>
      <a:defRPr sz="2800" kern="1200">
        <a:solidFill>
          <a:schemeClr val="tx1"/>
        </a:solidFill>
        <a:latin typeface="Arial" charset="0"/>
        <a:ea typeface="+mn-ea"/>
        <a:cs typeface="+mn-cs"/>
      </a:defRPr>
    </a:lvl1pPr>
    <a:lvl2pPr marL="457200" algn="l" rtl="0" eaLnBrk="0" fontAlgn="base" hangingPunct="0">
      <a:spcBef>
        <a:spcPct val="0"/>
      </a:spcBef>
      <a:spcAft>
        <a:spcPct val="0"/>
      </a:spcAft>
      <a:defRPr sz="2800" kern="1200">
        <a:solidFill>
          <a:schemeClr val="tx1"/>
        </a:solidFill>
        <a:latin typeface="Arial" charset="0"/>
        <a:ea typeface="+mn-ea"/>
        <a:cs typeface="+mn-cs"/>
      </a:defRPr>
    </a:lvl2pPr>
    <a:lvl3pPr marL="914400" algn="l" rtl="0" eaLnBrk="0" fontAlgn="base" hangingPunct="0">
      <a:spcBef>
        <a:spcPct val="0"/>
      </a:spcBef>
      <a:spcAft>
        <a:spcPct val="0"/>
      </a:spcAft>
      <a:defRPr sz="2800" kern="1200">
        <a:solidFill>
          <a:schemeClr val="tx1"/>
        </a:solidFill>
        <a:latin typeface="Arial" charset="0"/>
        <a:ea typeface="+mn-ea"/>
        <a:cs typeface="+mn-cs"/>
      </a:defRPr>
    </a:lvl3pPr>
    <a:lvl4pPr marL="1371600" algn="l" rtl="0" eaLnBrk="0" fontAlgn="base" hangingPunct="0">
      <a:spcBef>
        <a:spcPct val="0"/>
      </a:spcBef>
      <a:spcAft>
        <a:spcPct val="0"/>
      </a:spcAft>
      <a:defRPr sz="2800" kern="1200">
        <a:solidFill>
          <a:schemeClr val="tx1"/>
        </a:solidFill>
        <a:latin typeface="Arial" charset="0"/>
        <a:ea typeface="+mn-ea"/>
        <a:cs typeface="+mn-cs"/>
      </a:defRPr>
    </a:lvl4pPr>
    <a:lvl5pPr marL="1828800" algn="l" rtl="0" eaLnBrk="0" fontAlgn="base" hangingPunct="0">
      <a:spcBef>
        <a:spcPct val="0"/>
      </a:spcBef>
      <a:spcAft>
        <a:spcPct val="0"/>
      </a:spcAft>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720">
          <p15:clr>
            <a:srgbClr val="A4A3A4"/>
          </p15:clr>
        </p15:guide>
        <p15:guide id="2" pos="2880">
          <p15:clr>
            <a:srgbClr val="A4A3A4"/>
          </p15:clr>
        </p15:guide>
      </p15:sldGuideLst>
    </p:ext>
    <p:ext uri="{2D200454-40CA-4A62-9FC3-DE9A4176ACB9}">
      <p15:notesGuideLst xmlns:p15="http://schemas.microsoft.com/office/powerpoint/2012/main" xmlns="">
        <p15:guide id="1" orient="horz" pos="3104">
          <p15:clr>
            <a:srgbClr val="A4A3A4"/>
          </p15:clr>
        </p15:guide>
        <p15:guide id="2" pos="212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003399"/>
    <a:srgbClr val="FF66CC"/>
    <a:srgbClr val="FF7C80"/>
    <a:srgbClr val="00FF00"/>
    <a:srgbClr val="FF0000"/>
    <a:srgbClr val="FFFF00"/>
    <a:srgbClr val="FFCC66"/>
    <a:srgbClr val="0000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503" autoAdjust="0"/>
    <p:restoredTop sz="86401" autoAdjust="0"/>
  </p:normalViewPr>
  <p:slideViewPr>
    <p:cSldViewPr>
      <p:cViewPr varScale="1">
        <p:scale>
          <a:sx n="65" d="100"/>
          <a:sy n="65" d="100"/>
        </p:scale>
        <p:origin x="-1180" y="-60"/>
      </p:cViewPr>
      <p:guideLst>
        <p:guide orient="horz" pos="7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5" d="100"/>
          <a:sy n="55" d="100"/>
        </p:scale>
        <p:origin x="-1818" y="-96"/>
      </p:cViewPr>
      <p:guideLst>
        <p:guide orient="horz" pos="3104"/>
        <p:guide pos="212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673417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27" tIns="45714" rIns="91427" bIns="45714" numCol="1" anchor="t" anchorCtr="0" compatLnSpc="1">
            <a:prstTxWarp prst="textNoShape">
              <a:avLst/>
            </a:prstTxWarp>
          </a:bodyPr>
          <a:lstStyle>
            <a:lvl1pPr algn="ctr" eaLnBrk="1" hangingPunct="1">
              <a:spcBef>
                <a:spcPct val="0"/>
              </a:spcBef>
              <a:spcAft>
                <a:spcPct val="0"/>
              </a:spcAft>
              <a:buFontTx/>
              <a:buNone/>
              <a:defRPr sz="1600" b="1">
                <a:solidFill>
                  <a:schemeClr val="accent2"/>
                </a:solidFill>
                <a:latin typeface="Bookman Old Style" pitchFamily="18" charset="0"/>
              </a:defRPr>
            </a:lvl1pPr>
          </a:lstStyle>
          <a:p>
            <a:pPr>
              <a:defRPr/>
            </a:pPr>
            <a:r>
              <a:rPr lang="en-GB"/>
              <a:t>Presentation of SWG results in SA1</a:t>
            </a:r>
          </a:p>
        </p:txBody>
      </p:sp>
      <p:sp>
        <p:nvSpPr>
          <p:cNvPr id="3075" name="Rectangle 3"/>
          <p:cNvSpPr>
            <a:spLocks noGrp="1" noChangeArrowheads="1"/>
          </p:cNvSpPr>
          <p:nvPr>
            <p:ph type="ftr" sz="quarter" idx="2"/>
          </p:nvPr>
        </p:nvSpPr>
        <p:spPr bwMode="auto">
          <a:xfrm>
            <a:off x="0" y="9372600"/>
            <a:ext cx="6096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27" tIns="45714" rIns="91427" bIns="45714" numCol="1" anchor="b" anchorCtr="0" compatLnSpc="1">
            <a:prstTxWarp prst="textNoShape">
              <a:avLst/>
            </a:prstTxWarp>
          </a:bodyPr>
          <a:lstStyle>
            <a:lvl1pPr eaLnBrk="1" hangingPunct="1">
              <a:spcBef>
                <a:spcPct val="0"/>
              </a:spcBef>
              <a:spcAft>
                <a:spcPct val="0"/>
              </a:spcAft>
              <a:buFontTx/>
              <a:buNone/>
              <a:defRPr sz="1000">
                <a:latin typeface="Arial" charset="0"/>
              </a:defRPr>
            </a:lvl1pPr>
          </a:lstStyle>
          <a:p>
            <a:pPr>
              <a:defRPr/>
            </a:pPr>
            <a:endParaRPr lang="en-GB"/>
          </a:p>
        </p:txBody>
      </p:sp>
      <p:sp>
        <p:nvSpPr>
          <p:cNvPr id="3076" name="Rectangle 4"/>
          <p:cNvSpPr>
            <a:spLocks noGrp="1" noChangeArrowheads="1"/>
          </p:cNvSpPr>
          <p:nvPr>
            <p:ph type="sldNum" sz="quarter" idx="3"/>
          </p:nvPr>
        </p:nvSpPr>
        <p:spPr bwMode="auto">
          <a:xfrm>
            <a:off x="6248400" y="9372600"/>
            <a:ext cx="4572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27" tIns="45714" rIns="91427" bIns="45714" numCol="1" anchor="b" anchorCtr="0" compatLnSpc="1">
            <a:prstTxWarp prst="textNoShape">
              <a:avLst/>
            </a:prstTxWarp>
          </a:bodyPr>
          <a:lstStyle>
            <a:lvl1pPr algn="r" eaLnBrk="1" hangingPunct="1">
              <a:defRPr sz="1000" smtClean="0"/>
            </a:lvl1pPr>
          </a:lstStyle>
          <a:p>
            <a:pPr>
              <a:defRPr/>
            </a:pPr>
            <a:fld id="{7DB5D46A-1FFB-4EF7-B761-839DEEF79F80}" type="slidenum">
              <a:rPr lang="en-GB"/>
              <a:pPr>
                <a:defRPr/>
              </a:pPr>
              <a:t>‹#›</a:t>
            </a:fld>
            <a:endParaRPr lang="en-GB"/>
          </a:p>
        </p:txBody>
      </p:sp>
    </p:spTree>
    <p:extLst>
      <p:ext uri="{BB962C8B-B14F-4D97-AF65-F5344CB8AC3E}">
        <p14:creationId xmlns:p14="http://schemas.microsoft.com/office/powerpoint/2010/main" xmlns="" val="341798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idx="2"/>
          </p:nvPr>
        </p:nvSpPr>
        <p:spPr bwMode="auto">
          <a:xfrm>
            <a:off x="912813" y="746125"/>
            <a:ext cx="4908550" cy="3681413"/>
          </a:xfrm>
          <a:prstGeom prst="rect">
            <a:avLst/>
          </a:prstGeom>
          <a:noFill/>
          <a:ln w="12700">
            <a:solidFill>
              <a:srgbClr val="0000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2051" name="Rectangle 3"/>
          <p:cNvSpPr>
            <a:spLocks noGrp="1" noChangeArrowheads="1"/>
          </p:cNvSpPr>
          <p:nvPr>
            <p:ph type="body" sz="quarter" idx="3"/>
          </p:nvPr>
        </p:nvSpPr>
        <p:spPr bwMode="auto">
          <a:xfrm>
            <a:off x="896938" y="4681538"/>
            <a:ext cx="4938712" cy="4433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0476" tIns="44444" rIns="90476" bIns="4444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xmlns="" val="3365636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xfrm>
            <a:off x="3812827" y="9360392"/>
            <a:ext cx="2918189" cy="49323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681" tIns="45341" rIns="90681" bIns="45341"/>
          <a:lstStyle>
            <a:lvl1pPr defTabSz="922554">
              <a:spcBef>
                <a:spcPct val="30000"/>
              </a:spcBef>
              <a:defRPr sz="1600">
                <a:solidFill>
                  <a:schemeClr val="tx1"/>
                </a:solidFill>
                <a:latin typeface="Times New Roman" panose="02020603050405020304" pitchFamily="18" charset="0"/>
              </a:defRPr>
            </a:lvl1pPr>
            <a:lvl2pPr marL="736784" indent="-283378" defTabSz="922554">
              <a:spcBef>
                <a:spcPct val="30000"/>
              </a:spcBef>
              <a:defRPr sz="1600">
                <a:solidFill>
                  <a:schemeClr val="tx1"/>
                </a:solidFill>
                <a:latin typeface="Times New Roman" panose="02020603050405020304" pitchFamily="18" charset="0"/>
              </a:defRPr>
            </a:lvl2pPr>
            <a:lvl3pPr marL="1133513" indent="-226703" defTabSz="922554">
              <a:spcBef>
                <a:spcPct val="30000"/>
              </a:spcBef>
              <a:defRPr sz="1600">
                <a:solidFill>
                  <a:schemeClr val="tx1"/>
                </a:solidFill>
                <a:latin typeface="Times New Roman" panose="02020603050405020304" pitchFamily="18" charset="0"/>
              </a:defRPr>
            </a:lvl3pPr>
            <a:lvl4pPr marL="1586918" indent="-226703" defTabSz="922554">
              <a:spcBef>
                <a:spcPct val="30000"/>
              </a:spcBef>
              <a:defRPr sz="1600">
                <a:solidFill>
                  <a:schemeClr val="tx1"/>
                </a:solidFill>
                <a:latin typeface="Times New Roman" panose="02020603050405020304" pitchFamily="18" charset="0"/>
              </a:defRPr>
            </a:lvl4pPr>
            <a:lvl5pPr marL="2040324" indent="-226703" defTabSz="922554">
              <a:spcBef>
                <a:spcPct val="30000"/>
              </a:spcBef>
              <a:defRPr sz="1600">
                <a:solidFill>
                  <a:schemeClr val="tx1"/>
                </a:solidFill>
                <a:latin typeface="Times New Roman" panose="02020603050405020304" pitchFamily="18" charset="0"/>
              </a:defRPr>
            </a:lvl5pPr>
            <a:lvl6pPr marL="2493729" indent="-226703" defTabSz="922554" eaLnBrk="0" fontAlgn="base" hangingPunct="0">
              <a:spcBef>
                <a:spcPct val="30000"/>
              </a:spcBef>
              <a:spcAft>
                <a:spcPct val="0"/>
              </a:spcAft>
              <a:defRPr sz="1600">
                <a:solidFill>
                  <a:schemeClr val="tx1"/>
                </a:solidFill>
                <a:latin typeface="Times New Roman" panose="02020603050405020304" pitchFamily="18" charset="0"/>
              </a:defRPr>
            </a:lvl6pPr>
            <a:lvl7pPr marL="2947134" indent="-226703" defTabSz="922554" eaLnBrk="0" fontAlgn="base" hangingPunct="0">
              <a:spcBef>
                <a:spcPct val="30000"/>
              </a:spcBef>
              <a:spcAft>
                <a:spcPct val="0"/>
              </a:spcAft>
              <a:defRPr sz="1600">
                <a:solidFill>
                  <a:schemeClr val="tx1"/>
                </a:solidFill>
                <a:latin typeface="Times New Roman" panose="02020603050405020304" pitchFamily="18" charset="0"/>
              </a:defRPr>
            </a:lvl7pPr>
            <a:lvl8pPr marL="3400539" indent="-226703" defTabSz="922554" eaLnBrk="0" fontAlgn="base" hangingPunct="0">
              <a:spcBef>
                <a:spcPct val="30000"/>
              </a:spcBef>
              <a:spcAft>
                <a:spcPct val="0"/>
              </a:spcAft>
              <a:defRPr sz="1600">
                <a:solidFill>
                  <a:schemeClr val="tx1"/>
                </a:solidFill>
                <a:latin typeface="Times New Roman" panose="02020603050405020304" pitchFamily="18" charset="0"/>
              </a:defRPr>
            </a:lvl8pPr>
            <a:lvl9pPr marL="3853945" indent="-226703" defTabSz="922554"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solidFill>
                  <a:prstClr val="black"/>
                </a:solidFill>
              </a:rPr>
              <a:pPr>
                <a:spcBef>
                  <a:spcPct val="0"/>
                </a:spcBef>
              </a:pPr>
              <a:t>1</a:t>
            </a:fld>
            <a:endParaRPr lang="en-GB" altLang="en-US" sz="1200" dirty="0">
              <a:solidFill>
                <a:prstClr val="black"/>
              </a:solidFill>
            </a:endParaRPr>
          </a:p>
        </p:txBody>
      </p:sp>
      <p:sp>
        <p:nvSpPr>
          <p:cNvPr id="7171" name="Rectangle 2"/>
          <p:cNvSpPr>
            <a:spLocks noGrp="1" noRot="1" noChangeAspect="1" noChangeArrowheads="1" noTextEdit="1"/>
          </p:cNvSpPr>
          <p:nvPr>
            <p:ph type="sldImg"/>
          </p:nvPr>
        </p:nvSpPr>
        <p:spPr>
          <a:xfrm>
            <a:off x="903288" y="738188"/>
            <a:ext cx="4927600" cy="3697287"/>
          </a:xfrm>
          <a:ln/>
        </p:spPr>
      </p:sp>
      <p:sp>
        <p:nvSpPr>
          <p:cNvPr id="7172" name="Rectangle 3"/>
          <p:cNvSpPr>
            <a:spLocks noGrp="1" noChangeArrowheads="1"/>
          </p:cNvSpPr>
          <p:nvPr>
            <p:ph type="body" idx="1"/>
          </p:nvPr>
        </p:nvSpPr>
        <p:spPr>
          <a:xfrm>
            <a:off x="896211" y="4683348"/>
            <a:ext cx="4940166" cy="4434367"/>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 xmlns:p14="http://schemas.microsoft.com/office/powerpoint/2010/main" val="34435683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12827" y="9360392"/>
            <a:ext cx="2918189" cy="493233"/>
          </a:xfrm>
          <a:prstGeom prst="rect">
            <a:avLst/>
          </a:prstGeom>
        </p:spPr>
        <p:txBody>
          <a:bodyPr lIns="90681" tIns="45341" rIns="90681" bIns="45341"/>
          <a:lstStyle/>
          <a:p>
            <a:pPr>
              <a:defRPr/>
            </a:pPr>
            <a:fld id="{ECE0B2C6-996E-45E1-BA1D-CBDA9768A258}" type="slidenum">
              <a:rPr lang="en-GB" altLang="en-US" smtClean="0">
                <a:solidFill>
                  <a:prstClr val="black"/>
                </a:solidFill>
              </a:rPr>
              <a:pPr>
                <a:defRPr/>
              </a:pPr>
              <a:t>2</a:t>
            </a:fld>
            <a:endParaRPr lang="en-GB" altLang="en-US" dirty="0">
              <a:solidFill>
                <a:prstClr val="black"/>
              </a:solidFill>
            </a:endParaRPr>
          </a:p>
        </p:txBody>
      </p:sp>
    </p:spTree>
    <p:extLst>
      <p:ext uri="{BB962C8B-B14F-4D97-AF65-F5344CB8AC3E}">
        <p14:creationId xmlns="" xmlns:p14="http://schemas.microsoft.com/office/powerpoint/2010/main" val="4194706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12827" y="9360392"/>
            <a:ext cx="2918189" cy="493233"/>
          </a:xfrm>
          <a:prstGeom prst="rect">
            <a:avLst/>
          </a:prstGeom>
        </p:spPr>
        <p:txBody>
          <a:bodyPr lIns="90681" tIns="45341" rIns="90681" bIns="45341"/>
          <a:lstStyle/>
          <a:p>
            <a:pPr>
              <a:defRPr/>
            </a:pPr>
            <a:fld id="{ECE0B2C6-996E-45E1-BA1D-CBDA9768A258}" type="slidenum">
              <a:rPr lang="en-GB" altLang="en-US" smtClean="0">
                <a:solidFill>
                  <a:prstClr val="black"/>
                </a:solidFill>
              </a:rPr>
              <a:pPr>
                <a:defRPr/>
              </a:pPr>
              <a:t>3</a:t>
            </a:fld>
            <a:endParaRPr lang="en-GB" altLang="en-US" dirty="0">
              <a:solidFill>
                <a:prstClr val="black"/>
              </a:solidFill>
            </a:endParaRPr>
          </a:p>
        </p:txBody>
      </p:sp>
    </p:spTree>
    <p:extLst>
      <p:ext uri="{BB962C8B-B14F-4D97-AF65-F5344CB8AC3E}">
        <p14:creationId xmlns="" xmlns:p14="http://schemas.microsoft.com/office/powerpoint/2010/main" val="4194706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12827" y="9360392"/>
            <a:ext cx="2918189" cy="493233"/>
          </a:xfrm>
          <a:prstGeom prst="rect">
            <a:avLst/>
          </a:prstGeom>
        </p:spPr>
        <p:txBody>
          <a:bodyPr lIns="90681" tIns="45341" rIns="90681" bIns="45341"/>
          <a:lstStyle/>
          <a:p>
            <a:pPr>
              <a:defRPr/>
            </a:pPr>
            <a:fld id="{ECE0B2C6-996E-45E1-BA1D-CBDA9768A258}" type="slidenum">
              <a:rPr lang="en-GB" altLang="en-US" smtClean="0">
                <a:solidFill>
                  <a:prstClr val="black"/>
                </a:solidFill>
              </a:rPr>
              <a:pPr>
                <a:defRPr/>
              </a:pPr>
              <a:t>4</a:t>
            </a:fld>
            <a:endParaRPr lang="en-GB" altLang="en-US" dirty="0">
              <a:solidFill>
                <a:prstClr val="black"/>
              </a:solidFill>
            </a:endParaRPr>
          </a:p>
        </p:txBody>
      </p:sp>
    </p:spTree>
    <p:extLst>
      <p:ext uri="{BB962C8B-B14F-4D97-AF65-F5344CB8AC3E}">
        <p14:creationId xmlns="" xmlns:p14="http://schemas.microsoft.com/office/powerpoint/2010/main" val="41947060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155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solidFill>
                <a:prstClr val="black"/>
              </a:solidFill>
              <a:latin typeface="Calibri"/>
            </a:endParaRPr>
          </a:p>
          <a:p>
            <a:r>
              <a:rPr lang="de-DE" sz="1200" b="1" dirty="0">
                <a:solidFill>
                  <a:prstClr val="black"/>
                </a:solidFill>
                <a:latin typeface="Calibri"/>
              </a:rPr>
              <a:t>3GPP TSG SA WG2 Meeting </a:t>
            </a:r>
            <a:r>
              <a:rPr lang="de-DE" sz="1200" b="1">
                <a:solidFill>
                  <a:prstClr val="black"/>
                </a:solidFill>
                <a:latin typeface="Calibri"/>
              </a:rPr>
              <a:t>#</a:t>
            </a:r>
            <a:r>
              <a:rPr lang="de-DE" sz="1200" b="1" smtClean="0">
                <a:solidFill>
                  <a:prstClr val="black"/>
                </a:solidFill>
                <a:latin typeface="Calibri"/>
              </a:rPr>
              <a:t>157</a:t>
            </a:r>
            <a:r>
              <a:rPr lang="en-US" sz="1200" b="1" smtClean="0">
                <a:solidFill>
                  <a:prstClr val="black"/>
                </a:solidFill>
                <a:latin typeface="Calibri"/>
              </a:rPr>
              <a:t> emeeting</a:t>
            </a:r>
            <a:endParaRPr lang="de-DE" sz="1200" b="1" dirty="0">
              <a:solidFill>
                <a:prstClr val="black"/>
              </a:solidFill>
              <a:latin typeface="Calibri"/>
            </a:endParaRPr>
          </a:p>
          <a:p>
            <a:r>
              <a:rPr lang="en-US" altLang="zh-CN" b="1" smtClean="0">
                <a:solidFill>
                  <a:prstClr val="black"/>
                </a:solidFill>
              </a:rPr>
              <a:t>22-26 May </a:t>
            </a:r>
            <a:r>
              <a:rPr lang="en-US" altLang="zh-CN" b="1" dirty="0">
                <a:solidFill>
                  <a:prstClr val="black"/>
                </a:solidFill>
              </a:rPr>
              <a:t>2023</a:t>
            </a:r>
            <a:endParaRPr lang="sv-SE" altLang="en-US" sz="1200" b="1" dirty="0">
              <a:solidFill>
                <a:prstClr val="black"/>
              </a:solidFill>
              <a:latin typeface="Calibri"/>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zh-CN" sz="1400" b="1" smtClean="0">
                <a:solidFill>
                  <a:prstClr val="black"/>
                </a:solidFill>
              </a:rPr>
              <a:t>S2-230xxxx</a:t>
            </a:r>
            <a:endParaRPr lang="en-US" altLang="zh-CN" sz="1400" b="1">
              <a:solidFill>
                <a:prstClr val="black"/>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 xmlns:p14="http://schemas.microsoft.com/office/powerpoint/2010/main" val="302977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155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solidFill>
                <a:prstClr val="black"/>
              </a:solidFill>
              <a:latin typeface="Calibri"/>
            </a:endParaRPr>
          </a:p>
          <a:p>
            <a:r>
              <a:rPr lang="de-DE" sz="1200" b="1" dirty="0">
                <a:solidFill>
                  <a:prstClr val="black"/>
                </a:solidFill>
                <a:latin typeface="Calibri"/>
              </a:rPr>
              <a:t>3GPP TSG SA WG2 Meeting </a:t>
            </a:r>
            <a:r>
              <a:rPr lang="de-DE" sz="1200" b="1">
                <a:solidFill>
                  <a:prstClr val="black"/>
                </a:solidFill>
                <a:latin typeface="Calibri"/>
              </a:rPr>
              <a:t>#</a:t>
            </a:r>
            <a:r>
              <a:rPr lang="de-DE" sz="1200" b="1" smtClean="0">
                <a:solidFill>
                  <a:prstClr val="black"/>
                </a:solidFill>
                <a:latin typeface="Calibri"/>
              </a:rPr>
              <a:t>157</a:t>
            </a:r>
            <a:r>
              <a:rPr lang="en-US" sz="1200" b="1" smtClean="0">
                <a:solidFill>
                  <a:prstClr val="black"/>
                </a:solidFill>
                <a:latin typeface="Calibri"/>
              </a:rPr>
              <a:t> emeeting</a:t>
            </a:r>
            <a:endParaRPr lang="de-DE" sz="1200" b="1" dirty="0">
              <a:solidFill>
                <a:prstClr val="black"/>
              </a:solidFill>
              <a:latin typeface="Calibri"/>
            </a:endParaRPr>
          </a:p>
          <a:p>
            <a:r>
              <a:rPr lang="en-US" altLang="zh-CN" b="1" smtClean="0">
                <a:solidFill>
                  <a:prstClr val="black"/>
                </a:solidFill>
              </a:rPr>
              <a:t>22-26 May </a:t>
            </a:r>
            <a:r>
              <a:rPr lang="en-US" altLang="zh-CN" b="1" dirty="0">
                <a:solidFill>
                  <a:prstClr val="black"/>
                </a:solidFill>
              </a:rPr>
              <a:t>2023</a:t>
            </a:r>
            <a:endParaRPr lang="sv-SE" altLang="en-US" sz="1200" b="1" dirty="0">
              <a:solidFill>
                <a:prstClr val="black"/>
              </a:solidFill>
              <a:latin typeface="Calibri"/>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zh-CN" sz="1400" b="1" smtClean="0">
                <a:solidFill>
                  <a:prstClr val="black"/>
                </a:solidFill>
              </a:rPr>
              <a:t>S2-2306500</a:t>
            </a:r>
            <a:endParaRPr lang="en-US" altLang="zh-CN" sz="1400" b="1">
              <a:solidFill>
                <a:prstClr val="black"/>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 xmlns:p14="http://schemas.microsoft.com/office/powerpoint/2010/main" val="719417900"/>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 xmlns:p14="http://schemas.microsoft.com/office/powerpoint/2010/main" val="3657954627"/>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 xmlns:p14="http://schemas.microsoft.com/office/powerpoint/2010/main" val="1547252697"/>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2.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solidFill>
                <a:prstClr val="black"/>
              </a:solidFill>
            </a:endParaRPr>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a:defRPr/>
            </a:pPr>
            <a:r>
              <a:rPr lang="en-GB" altLang="de-DE" sz="1200" dirty="0">
                <a:solidFill>
                  <a:prstClr val="white"/>
                </a:solidFill>
                <a:latin typeface="Arial" panose="020B0604020202020204" pitchFamily="34" charset="0"/>
                <a:cs typeface="Arial" panose="020B0604020202020204" pitchFamily="34" charset="0"/>
              </a:rPr>
              <a:t>TSG SA WG2#15</a:t>
            </a:r>
            <a:r>
              <a:rPr lang="en-IE" altLang="de-DE" sz="1200" dirty="0">
                <a:solidFill>
                  <a:prstClr val="white"/>
                </a:solidFill>
                <a:latin typeface="Arial" panose="020B0604020202020204" pitchFamily="34" charset="0"/>
                <a:cs typeface="Arial" panose="020B0604020202020204" pitchFamily="34" charset="0"/>
              </a:rPr>
              <a:t>5 Athens, Greece</a:t>
            </a:r>
            <a:r>
              <a:rPr lang="en-US" altLang="de-DE" sz="1200" dirty="0">
                <a:solidFill>
                  <a:prstClr val="white"/>
                </a:solidFill>
                <a:latin typeface="Arial" panose="020B0604020202020204" pitchFamily="34" charset="0"/>
                <a:cs typeface="Arial" panose="020B0604020202020204" pitchFamily="34" charset="0"/>
              </a:rPr>
              <a:t>, 20–24 February 2023</a:t>
            </a: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solidFill>
                  <a:prstClr val="black"/>
                </a:solidFill>
              </a:rPr>
              <a:pPr algn="ctr">
                <a:defRPr/>
              </a:pPr>
              <a:t>‹#›</a:t>
            </a:fld>
            <a:endParaRPr lang="en-GB" altLang="en-US" b="1" dirty="0">
              <a:solidFill>
                <a:prstClr val="black"/>
              </a:solidFill>
            </a:endParaRPr>
          </a:p>
          <a:p>
            <a:pPr>
              <a:defRPr/>
            </a:pPr>
            <a:endParaRPr lang="en-GB" altLang="en-US" dirty="0">
              <a:solidFill>
                <a:prstClr val="black"/>
              </a:solidFill>
            </a:endParaRPr>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prstClr val="white"/>
                </a:solidFill>
              </a:rPr>
              <a:t>© 3GPP 2012</a:t>
            </a:r>
            <a:endParaRPr lang="en-GB" altLang="en-US" dirty="0">
              <a:solidFill>
                <a:prstClr val="black"/>
              </a:solidFill>
            </a:endParaRPr>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solidFill>
                  <a:prstClr val="black"/>
                </a:solidFill>
              </a:rPr>
              <a:t>© 3GPP 2023</a:t>
            </a:r>
          </a:p>
        </p:txBody>
      </p:sp>
      <p:pic>
        <p:nvPicPr>
          <p:cNvPr id="1033" name="Picture 10" descr="3GPP_TM_RD.jpg"/>
          <p:cNvPicPr>
            <a:picLocks noChangeAspect="1"/>
          </p:cNvPicPr>
          <p:nvPr userDrawn="1"/>
        </p:nvPicPr>
        <p:blipFill>
          <a:blip r:embed="rId6" cstate="print">
            <a:extLst>
              <a:ext uri="{28A0092B-C50C-407E-A947-70E740481C1C}">
                <a14:useLocalDpi xmlns=""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solidFill>
                <a:prstClr val="black"/>
              </a:solidFill>
            </a:endParaRPr>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a:defRPr/>
            </a:pPr>
            <a:r>
              <a:rPr lang="en-GB" altLang="de-DE" sz="1200" dirty="0">
                <a:solidFill>
                  <a:prstClr val="white"/>
                </a:solidFill>
                <a:latin typeface="Arial" panose="020B0604020202020204" pitchFamily="34" charset="0"/>
                <a:cs typeface="Arial" panose="020B0604020202020204" pitchFamily="34" charset="0"/>
              </a:rPr>
              <a:t>TSG SA WG2#15</a:t>
            </a:r>
            <a:r>
              <a:rPr lang="en-IE" altLang="de-DE" sz="1200" dirty="0">
                <a:solidFill>
                  <a:prstClr val="white"/>
                </a:solidFill>
                <a:latin typeface="Arial" panose="020B0604020202020204" pitchFamily="34" charset="0"/>
                <a:cs typeface="Arial" panose="020B0604020202020204" pitchFamily="34" charset="0"/>
              </a:rPr>
              <a:t>5 Athens, Greece</a:t>
            </a:r>
            <a:r>
              <a:rPr lang="en-US" altLang="de-DE" sz="1200" dirty="0">
                <a:solidFill>
                  <a:prstClr val="white"/>
                </a:solidFill>
                <a:latin typeface="Arial" panose="020B0604020202020204" pitchFamily="34" charset="0"/>
                <a:cs typeface="Arial" panose="020B0604020202020204" pitchFamily="34" charset="0"/>
              </a:rPr>
              <a:t>, 20–24 February 2023</a:t>
            </a: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solidFill>
                  <a:prstClr val="black"/>
                </a:solidFill>
              </a:rPr>
              <a:pPr algn="ctr">
                <a:defRPr/>
              </a:pPr>
              <a:t>‹#›</a:t>
            </a:fld>
            <a:endParaRPr lang="en-GB" altLang="en-US" b="1" dirty="0">
              <a:solidFill>
                <a:prstClr val="black"/>
              </a:solidFill>
            </a:endParaRPr>
          </a:p>
          <a:p>
            <a:pPr>
              <a:defRPr/>
            </a:pPr>
            <a:endParaRPr lang="en-GB" altLang="en-US" dirty="0">
              <a:solidFill>
                <a:prstClr val="black"/>
              </a:solidFill>
            </a:endParaRPr>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prstClr val="white"/>
                </a:solidFill>
              </a:rPr>
              <a:t>© 3GPP 2012</a:t>
            </a:r>
            <a:endParaRPr lang="en-GB" altLang="en-US" dirty="0">
              <a:solidFill>
                <a:prstClr val="black"/>
              </a:solidFill>
            </a:endParaRPr>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solidFill>
                  <a:prstClr val="black"/>
                </a:solidFill>
              </a:rPr>
              <a:t>© 3GPP 2023</a:t>
            </a:r>
          </a:p>
        </p:txBody>
      </p:sp>
      <p:pic>
        <p:nvPicPr>
          <p:cNvPr id="1033" name="Picture 10" descr="3GPP_TM_RD.jpg"/>
          <p:cNvPicPr>
            <a:picLocks noChangeAspect="1"/>
          </p:cNvPicPr>
          <p:nvPr userDrawn="1"/>
        </p:nvPicPr>
        <p:blipFill>
          <a:blip r:embed="rId6" cstate="print">
            <a:extLst>
              <a:ext uri="{28A0092B-C50C-407E-A947-70E740481C1C}">
                <a14:useLocalDpi xmlns=""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US" altLang="zh-CN" sz="3600" smtClean="0"/>
              <a:t>Discussion paper on </a:t>
            </a:r>
            <a:br>
              <a:rPr lang="en-US" altLang="zh-CN" sz="3600" smtClean="0"/>
            </a:br>
            <a:r>
              <a:rPr lang="en-US" altLang="zh-CN" sz="3600" smtClean="0"/>
              <a:t>architecture enhancement of supporting Energy Saving</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371600" y="4024290"/>
            <a:ext cx="6400800" cy="1314450"/>
          </a:xfrm>
        </p:spPr>
        <p:txBody>
          <a:bodyPr/>
          <a:lstStyle/>
          <a:p>
            <a:pPr>
              <a:lnSpc>
                <a:spcPct val="80000"/>
              </a:lnSpc>
            </a:pPr>
            <a:r>
              <a:rPr lang="en-US" altLang="en-US" b="1" smtClean="0"/>
              <a:t>China </a:t>
            </a:r>
            <a:r>
              <a:rPr lang="en-US" altLang="en-US" b="1" smtClean="0"/>
              <a:t>Mobile</a:t>
            </a:r>
            <a:endParaRPr lang="en-US" altLang="en-US" b="1" dirty="0"/>
          </a:p>
          <a:p>
            <a:pPr>
              <a:lnSpc>
                <a:spcPct val="80000"/>
              </a:lnSpc>
              <a:defRPr/>
            </a:pPr>
            <a:endParaRPr lang="en-GB" altLang="en-US"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8702062" cy="787400"/>
          </a:xfrm>
          <a:solidFill>
            <a:schemeClr val="bg1"/>
          </a:solidFill>
        </p:spPr>
        <p:txBody>
          <a:bodyPr/>
          <a:lstStyle/>
          <a:p>
            <a:r>
              <a:rPr lang="en-US" altLang="de-DE" sz="2800" b="1" smtClean="0"/>
              <a:t>Architecture enhancement of supporting Energy Saving</a:t>
            </a:r>
            <a:endParaRPr lang="de-DE" altLang="de-DE" sz="2800" b="1" dirty="0"/>
          </a:p>
        </p:txBody>
      </p:sp>
      <p:sp>
        <p:nvSpPr>
          <p:cNvPr id="6" name="Content Placeholder 7"/>
          <p:cNvSpPr>
            <a:spLocks noGrp="1"/>
          </p:cNvSpPr>
          <p:nvPr>
            <p:ph sz="half" idx="2"/>
          </p:nvPr>
        </p:nvSpPr>
        <p:spPr>
          <a:xfrm>
            <a:off x="-1" y="917371"/>
            <a:ext cx="9144001" cy="3885739"/>
          </a:xfrm>
          <a:solidFill>
            <a:schemeClr val="bg1"/>
          </a:solidFill>
        </p:spPr>
        <p:txBody>
          <a:bodyPr>
            <a:noAutofit/>
          </a:bodyPr>
          <a:lstStyle/>
          <a:p>
            <a:pPr marL="457200" lvl="1" indent="-457200">
              <a:lnSpc>
                <a:spcPct val="150000"/>
              </a:lnSpc>
              <a:spcBef>
                <a:spcPts val="0"/>
              </a:spcBef>
              <a:spcAft>
                <a:spcPts val="300"/>
              </a:spcAft>
              <a:buNone/>
            </a:pPr>
            <a:r>
              <a:rPr lang="en-US" altLang="de-DE" sz="1800" b="1" smtClean="0"/>
              <a:t>Justification:</a:t>
            </a:r>
          </a:p>
          <a:p>
            <a:pPr marL="457200" lvl="1" indent="-457200">
              <a:lnSpc>
                <a:spcPct val="150000"/>
              </a:lnSpc>
              <a:spcBef>
                <a:spcPts val="0"/>
              </a:spcBef>
              <a:spcAft>
                <a:spcPts val="300"/>
              </a:spcAft>
              <a:buBlip>
                <a:blip r:embed="rId3"/>
              </a:buBlip>
            </a:pPr>
            <a:r>
              <a:rPr lang="en-US" altLang="de-DE" sz="1800" smtClean="0"/>
              <a:t>There are number of existing studies related to Energy Efficiency in 3GPP as well as other standard groups. Apart from enhancing network capability on satisfying user experience while achieving energy efficiency from network aspect, it is worth considering how to deliver services with energy efficiency as service criteria, associated with applications’ preferences, and how to support the policy of handling energy as part of a subscription. In SA1, FS_EnergyServ studied:</a:t>
            </a:r>
          </a:p>
          <a:p>
            <a:pPr marL="457200" lvl="1" indent="-457200">
              <a:lnSpc>
                <a:spcPct val="150000"/>
              </a:lnSpc>
              <a:spcBef>
                <a:spcPts val="0"/>
              </a:spcBef>
              <a:spcAft>
                <a:spcPts val="300"/>
              </a:spcAft>
              <a:buBlip>
                <a:blip r:embed="rId3"/>
              </a:buBlip>
            </a:pPr>
            <a:r>
              <a:rPr lang="en-US" altLang="de-DE" sz="1800" smtClean="0"/>
              <a:t>•	Define and support energy efficiency criteria as part of communication service to user and application services.</a:t>
            </a:r>
          </a:p>
          <a:p>
            <a:pPr marL="457200" lvl="1" indent="-457200">
              <a:lnSpc>
                <a:spcPct val="150000"/>
              </a:lnSpc>
              <a:spcBef>
                <a:spcPts val="0"/>
              </a:spcBef>
              <a:spcAft>
                <a:spcPts val="300"/>
              </a:spcAft>
              <a:buBlip>
                <a:blip r:embed="rId3"/>
              </a:buBlip>
            </a:pPr>
            <a:r>
              <a:rPr lang="en-US" altLang="de-DE" sz="1800" smtClean="0"/>
              <a:t>•	Support information exposure on systematic energy consumption or level of energy efficiency to vertical customers.</a:t>
            </a:r>
          </a:p>
          <a:p>
            <a:pPr lvl="1">
              <a:lnSpc>
                <a:spcPct val="150000"/>
              </a:lnSpc>
              <a:spcBef>
                <a:spcPts val="600"/>
              </a:spcBef>
              <a:spcAft>
                <a:spcPts val="0"/>
              </a:spcAft>
              <a:buNone/>
            </a:pPr>
            <a:endParaRPr lang="de-DE" altLang="de-DE" sz="1200" dirty="0"/>
          </a:p>
          <a:p>
            <a:pPr>
              <a:lnSpc>
                <a:spcPct val="150000"/>
              </a:lnSpc>
              <a:spcBef>
                <a:spcPts val="600"/>
              </a:spcBef>
              <a:spcAft>
                <a:spcPts val="0"/>
              </a:spcAft>
            </a:pPr>
            <a:endParaRPr lang="de-DE" altLang="de-DE" sz="2000" dirty="0"/>
          </a:p>
        </p:txBody>
      </p:sp>
    </p:spTree>
    <p:extLst>
      <p:ext uri="{BB962C8B-B14F-4D97-AF65-F5344CB8AC3E}">
        <p14:creationId xmlns="" xmlns:p14="http://schemas.microsoft.com/office/powerpoint/2010/main" val="4654911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8702062" cy="787400"/>
          </a:xfrm>
          <a:solidFill>
            <a:schemeClr val="bg1"/>
          </a:solidFill>
        </p:spPr>
        <p:txBody>
          <a:bodyPr/>
          <a:lstStyle/>
          <a:p>
            <a:r>
              <a:rPr lang="en-US" altLang="de-DE" sz="2800" b="1" smtClean="0"/>
              <a:t>Architecture enhancement of supporting Energy Saving</a:t>
            </a:r>
            <a:endParaRPr lang="de-DE" altLang="de-DE" sz="2800" b="1" dirty="0"/>
          </a:p>
        </p:txBody>
      </p:sp>
      <p:sp>
        <p:nvSpPr>
          <p:cNvPr id="6" name="Content Placeholder 7"/>
          <p:cNvSpPr>
            <a:spLocks noGrp="1"/>
          </p:cNvSpPr>
          <p:nvPr>
            <p:ph sz="half" idx="2"/>
          </p:nvPr>
        </p:nvSpPr>
        <p:spPr>
          <a:xfrm>
            <a:off x="-1" y="917371"/>
            <a:ext cx="9144001" cy="3885739"/>
          </a:xfrm>
          <a:solidFill>
            <a:schemeClr val="bg1"/>
          </a:solidFill>
        </p:spPr>
        <p:txBody>
          <a:bodyPr>
            <a:noAutofit/>
          </a:bodyPr>
          <a:lstStyle/>
          <a:p>
            <a:pPr marL="457200" lvl="1" indent="-457200">
              <a:lnSpc>
                <a:spcPct val="150000"/>
              </a:lnSpc>
              <a:spcBef>
                <a:spcPts val="0"/>
              </a:spcBef>
              <a:spcAft>
                <a:spcPts val="300"/>
              </a:spcAft>
              <a:buNone/>
            </a:pPr>
            <a:r>
              <a:rPr lang="en-US" altLang="de-DE" sz="1800" b="1" smtClean="0"/>
              <a:t>Objectives:</a:t>
            </a:r>
          </a:p>
          <a:p>
            <a:pPr marL="457200" lvl="1" indent="-457200">
              <a:lnSpc>
                <a:spcPct val="150000"/>
              </a:lnSpc>
              <a:spcBef>
                <a:spcPts val="0"/>
              </a:spcBef>
              <a:spcAft>
                <a:spcPts val="300"/>
              </a:spcAft>
              <a:buBlip>
                <a:blip r:embed="rId3"/>
              </a:buBlip>
            </a:pPr>
            <a:r>
              <a:rPr lang="en-US" altLang="de-DE" sz="1800" smtClean="0"/>
              <a:t>Enhancement on network exposure on energy related information (e.g. energy consumption on NF level, network slice level, network sharing condition, UE level, PDU level, etc.).</a:t>
            </a:r>
          </a:p>
          <a:p>
            <a:pPr marL="457200" lvl="1" indent="-457200">
              <a:lnSpc>
                <a:spcPct val="150000"/>
              </a:lnSpc>
              <a:spcBef>
                <a:spcPts val="0"/>
              </a:spcBef>
              <a:spcAft>
                <a:spcPts val="300"/>
              </a:spcAft>
              <a:buBlip>
                <a:blip r:embed="rId3"/>
              </a:buBlip>
            </a:pPr>
            <a:r>
              <a:rPr lang="en-US" altLang="de-DE" sz="1800" smtClean="0"/>
              <a:t>New NF for energy saving (e.g. EC evaluation, energy usage adjustment for NF from CN aspect, energy saving related decision making).</a:t>
            </a:r>
          </a:p>
          <a:p>
            <a:pPr marL="457200" lvl="1" indent="-457200">
              <a:lnSpc>
                <a:spcPct val="150000"/>
              </a:lnSpc>
              <a:spcBef>
                <a:spcPts val="0"/>
              </a:spcBef>
              <a:spcAft>
                <a:spcPts val="300"/>
              </a:spcAft>
              <a:buBlip>
                <a:blip r:embed="rId3"/>
              </a:buBlip>
            </a:pPr>
            <a:r>
              <a:rPr lang="en-US" altLang="de-DE" sz="1800" smtClean="0"/>
              <a:t>Enhancement on QoS or SLA to involve EE related requirement.</a:t>
            </a:r>
          </a:p>
          <a:p>
            <a:pPr marL="457200" lvl="1" indent="-457200">
              <a:lnSpc>
                <a:spcPct val="150000"/>
              </a:lnSpc>
              <a:spcBef>
                <a:spcPts val="0"/>
              </a:spcBef>
              <a:spcAft>
                <a:spcPts val="300"/>
              </a:spcAft>
              <a:buBlip>
                <a:blip r:embed="rId3"/>
              </a:buBlip>
            </a:pPr>
            <a:r>
              <a:rPr lang="en-US" altLang="de-DE" sz="1800" smtClean="0"/>
              <a:t>Energy saving triggered network adjustment (e.g. User migration and traffic diversion, timely capacity expansion and reduction, Inter-slice de-routing).</a:t>
            </a:r>
          </a:p>
          <a:p>
            <a:pPr marL="457200" lvl="1" indent="-457200">
              <a:lnSpc>
                <a:spcPct val="150000"/>
              </a:lnSpc>
              <a:spcBef>
                <a:spcPts val="0"/>
              </a:spcBef>
              <a:spcAft>
                <a:spcPts val="300"/>
              </a:spcAft>
              <a:buBlip>
                <a:blip r:embed="rId3"/>
              </a:buBlip>
            </a:pPr>
            <a:r>
              <a:rPr lang="en-US" altLang="de-DE" sz="1800" smtClean="0"/>
              <a:t>Network signal simplification.</a:t>
            </a:r>
          </a:p>
          <a:p>
            <a:pPr marL="457200" lvl="1" indent="-457200">
              <a:lnSpc>
                <a:spcPct val="150000"/>
              </a:lnSpc>
              <a:spcBef>
                <a:spcPts val="0"/>
              </a:spcBef>
              <a:spcAft>
                <a:spcPts val="300"/>
              </a:spcAft>
              <a:buBlip>
                <a:blip r:embed="rId3"/>
              </a:buBlip>
            </a:pPr>
            <a:r>
              <a:rPr lang="en-US" altLang="de-DE" sz="1800" smtClean="0"/>
              <a:t>Other potential aspect from SA1 Energy Efficiency as service criteria work</a:t>
            </a:r>
          </a:p>
          <a:p>
            <a:pPr lvl="1">
              <a:lnSpc>
                <a:spcPct val="150000"/>
              </a:lnSpc>
              <a:spcBef>
                <a:spcPts val="600"/>
              </a:spcBef>
              <a:spcAft>
                <a:spcPts val="0"/>
              </a:spcAft>
              <a:buNone/>
            </a:pPr>
            <a:endParaRPr lang="de-DE" altLang="de-DE" sz="1200" dirty="0"/>
          </a:p>
          <a:p>
            <a:pPr>
              <a:lnSpc>
                <a:spcPct val="150000"/>
              </a:lnSpc>
              <a:spcBef>
                <a:spcPts val="600"/>
              </a:spcBef>
              <a:spcAft>
                <a:spcPts val="0"/>
              </a:spcAft>
            </a:pPr>
            <a:endParaRPr lang="de-DE" altLang="de-DE" sz="2000" dirty="0"/>
          </a:p>
        </p:txBody>
      </p:sp>
    </p:spTree>
    <p:extLst>
      <p:ext uri="{BB962C8B-B14F-4D97-AF65-F5344CB8AC3E}">
        <p14:creationId xmlns="" xmlns:p14="http://schemas.microsoft.com/office/powerpoint/2010/main" val="4654911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half" idx="2"/>
          </p:nvPr>
        </p:nvSpPr>
        <p:spPr>
          <a:xfrm>
            <a:off x="1259632" y="2708920"/>
            <a:ext cx="6264696" cy="1296145"/>
          </a:xfrm>
        </p:spPr>
        <p:txBody>
          <a:bodyPr/>
          <a:lstStyle/>
          <a:p>
            <a:pPr algn="ctr">
              <a:buNone/>
            </a:pPr>
            <a:r>
              <a:rPr lang="en-US" b="1" i="1" smtClean="0"/>
              <a:t>Thank you !</a:t>
            </a:r>
            <a:endParaRPr lang="en-US" b="1" i="1"/>
          </a:p>
        </p:txBody>
      </p:sp>
    </p:spTree>
    <p:extLst>
      <p:ext uri="{BB962C8B-B14F-4D97-AF65-F5344CB8AC3E}">
        <p14:creationId xmlns="" xmlns:p14="http://schemas.microsoft.com/office/powerpoint/2010/main" val="4654911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Designs\Artsy.pot</Template>
  <TotalTime>291</TotalTime>
  <Words>215</Words>
  <Application>Microsoft Office PowerPoint</Application>
  <PresentationFormat>全屏显示(4:3)</PresentationFormat>
  <Paragraphs>20</Paragraphs>
  <Slides>4</Slides>
  <Notes>4</Notes>
  <HiddenSlides>0</HiddenSlides>
  <MMClips>0</MMClips>
  <ScaleCrop>false</ScaleCrop>
  <HeadingPairs>
    <vt:vector size="4" baseType="variant">
      <vt:variant>
        <vt:lpstr>主题</vt:lpstr>
      </vt:variant>
      <vt:variant>
        <vt:i4>2</vt:i4>
      </vt:variant>
      <vt:variant>
        <vt:lpstr>幻灯片标题</vt:lpstr>
      </vt:variant>
      <vt:variant>
        <vt:i4>4</vt:i4>
      </vt:variant>
    </vt:vector>
  </HeadingPairs>
  <TitlesOfParts>
    <vt:vector size="6" baseType="lpstr">
      <vt:lpstr>Office Theme</vt:lpstr>
      <vt:lpstr>1_Office Theme</vt:lpstr>
      <vt:lpstr>Discussion paper on  architecture enhancement of supporting Energy Saving</vt:lpstr>
      <vt:lpstr>Architecture enhancement of supporting Energy Saving</vt:lpstr>
      <vt:lpstr>Architecture enhancement of supporting Energy Saving</vt:lpstr>
      <vt:lpstr>幻灯片 4</vt:lpstr>
    </vt:vector>
  </TitlesOfParts>
  <Company>MCC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general presentation</dc:title>
  <dc:creator>Maurice Pope</dc:creator>
  <cp:keywords>3GPP</cp:keywords>
  <cp:lastModifiedBy>cmcc-wd</cp:lastModifiedBy>
  <cp:revision>398</cp:revision>
  <cp:lastPrinted>2000-01-14T10:02:55Z</cp:lastPrinted>
  <dcterms:created xsi:type="dcterms:W3CDTF">1999-11-22T09:19:47Z</dcterms:created>
  <dcterms:modified xsi:type="dcterms:W3CDTF">2023-05-12T11:33:31Z</dcterms:modified>
  <cp:category>Presentation</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